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3" r:id="rId6"/>
    <p:sldId id="258" r:id="rId7"/>
    <p:sldId id="259" r:id="rId8"/>
    <p:sldId id="272"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p:scale>
          <a:sx n="40" d="100"/>
          <a:sy n="40" d="100"/>
        </p:scale>
        <p:origin x="1204"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37380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237771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89535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172075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295131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245851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38603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388168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222918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3714852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8AACAC-5C4A-4F6F-8A31-5F4BA4081958}"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4AC91-7569-48A7-B054-6E0B3723898E}" type="slidenum">
              <a:rPr lang="en-GB" smtClean="0"/>
              <a:pPr/>
              <a:t>‹#›</a:t>
            </a:fld>
            <a:endParaRPr lang="en-GB"/>
          </a:p>
        </p:txBody>
      </p:sp>
    </p:spTree>
    <p:extLst>
      <p:ext uri="{BB962C8B-B14F-4D97-AF65-F5344CB8AC3E}">
        <p14:creationId xmlns:p14="http://schemas.microsoft.com/office/powerpoint/2010/main" val="189574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resiliencebuilders.lgfl.n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AACAC-5C4A-4F6F-8A31-5F4BA4081958}" type="datetimeFigureOut">
              <a:rPr lang="en-GB" smtClean="0"/>
              <a:pPr/>
              <a:t>08/03/2019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4AC91-7569-48A7-B054-6E0B3723898E}" type="slidenum">
              <a:rPr lang="en-GB" smtClean="0"/>
              <a:pPr/>
              <a:t>‹#›</a:t>
            </a:fld>
            <a:endParaRPr lang="en-GB"/>
          </a:p>
        </p:txBody>
      </p:sp>
      <p:sp>
        <p:nvSpPr>
          <p:cNvPr id="7" name="Rectangle 6"/>
          <p:cNvSpPr/>
          <p:nvPr userDrawn="1"/>
        </p:nvSpPr>
        <p:spPr>
          <a:xfrm>
            <a:off x="1789612" y="6220286"/>
            <a:ext cx="8458200" cy="646331"/>
          </a:xfrm>
          <a:prstGeom prst="rect">
            <a:avLst/>
          </a:prstGeom>
        </p:spPr>
        <p:txBody>
          <a:bodyPr wrap="square">
            <a:spAutoFit/>
          </a:bodyPr>
          <a:lstStyle/>
          <a:p>
            <a:pPr algn="ctr">
              <a:spcAft>
                <a:spcPts val="0"/>
              </a:spcAft>
              <a:tabLst>
                <a:tab pos="2865755" algn="ctr"/>
                <a:tab pos="5731510" algn="r"/>
              </a:tabLst>
            </a:pPr>
            <a:r>
              <a:rPr lang="en-GB" sz="18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rPr>
              <a:t>learningthroughmovement.lgfl.net</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865755" algn="ctr"/>
                <a:tab pos="5731510" algn="r"/>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2019 London </a:t>
            </a:r>
            <a:r>
              <a:rPr lang="en-GB" sz="1800" dirty="0">
                <a:effectLst/>
                <a:latin typeface="Calibri" panose="020F0502020204030204" pitchFamily="34" charset="0"/>
                <a:ea typeface="Calibri" panose="020F0502020204030204" pitchFamily="34" charset="0"/>
                <a:cs typeface="Times New Roman" panose="02020603050405020304" pitchFamily="18" charset="0"/>
              </a:rPr>
              <a:t>Grid for Learning</a:t>
            </a:r>
          </a:p>
        </p:txBody>
      </p:sp>
      <p:pic>
        <p:nvPicPr>
          <p:cNvPr id="9" name="Picture 8"/>
          <p:cNvPicPr>
            <a:picLocks noChangeAspect="1"/>
          </p:cNvPicPr>
          <p:nvPr userDrawn="1"/>
        </p:nvPicPr>
        <p:blipFill>
          <a:blip r:embed="rId14" cstate="print">
            <a:extLst>
              <a:ext uri="{BEBA8EAE-BF5A-486C-A8C5-ECC9F3942E4B}">
                <a14:imgProps xmlns:a14="http://schemas.microsoft.com/office/drawing/2010/main">
                  <a14:imgLayer r:embed="rId15">
                    <a14:imgEffect>
                      <a14:backgroundRemoval t="3922" b="94608" l="2552" r="97216">
                        <a14:foregroundMark x1="16473" y1="50000" x2="88863" y2="85294"/>
                        <a14:foregroundMark x1="88863" y1="85294" x2="92575" y2="17647"/>
                        <a14:foregroundMark x1="92575" y1="17157" x2="4872" y2="8333"/>
                        <a14:foregroundMark x1="5336" y1="8333" x2="5336" y2="86275"/>
                        <a14:foregroundMark x1="5336" y1="86275" x2="5336" y2="86275"/>
                        <a14:foregroundMark x1="5336" y1="86275" x2="94200" y2="87745"/>
                        <a14:foregroundMark x1="94664" y1="88235" x2="91647" y2="17647"/>
                        <a14:foregroundMark x1="91647" y1="17647" x2="91647" y2="17647"/>
                        <a14:foregroundMark x1="71694" y1="38235" x2="71694" y2="38235"/>
                        <a14:foregroundMark x1="92575" y1="82353" x2="96288" y2="93627"/>
                      </a14:backgroundRemoval>
                    </a14:imgEffect>
                  </a14:imgLayer>
                </a14:imgProps>
              </a:ext>
              <a:ext uri="{28A0092B-C50C-407E-A947-70E740481C1C}">
                <a14:useLocalDpi xmlns:a14="http://schemas.microsoft.com/office/drawing/2010/main" val="0"/>
              </a:ext>
            </a:extLst>
          </a:blip>
          <a:stretch>
            <a:fillRect/>
          </a:stretch>
        </p:blipFill>
        <p:spPr>
          <a:xfrm>
            <a:off x="10256016" y="91263"/>
            <a:ext cx="1716614" cy="812504"/>
          </a:xfrm>
          <a:prstGeom prst="rect">
            <a:avLst/>
          </a:prstGeom>
        </p:spPr>
      </p:pic>
    </p:spTree>
    <p:extLst>
      <p:ext uri="{BB962C8B-B14F-4D97-AF65-F5344CB8AC3E}">
        <p14:creationId xmlns:p14="http://schemas.microsoft.com/office/powerpoint/2010/main" val="2942788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Why is </a:t>
            </a:r>
            <a:r>
              <a:rPr lang="en-GB" b="1" smtClean="0"/>
              <a:t>Movement Essential </a:t>
            </a:r>
            <a:r>
              <a:rPr lang="en-GB" b="1" dirty="0"/>
              <a:t>to </a:t>
            </a:r>
            <a:r>
              <a:rPr lang="en-GB" b="1" dirty="0" smtClean="0"/>
              <a:t>Learning</a:t>
            </a:r>
            <a:r>
              <a:rPr lang="en-GB" b="1" dirty="0"/>
              <a:t>?</a:t>
            </a:r>
          </a:p>
        </p:txBody>
      </p:sp>
      <p:sp>
        <p:nvSpPr>
          <p:cNvPr id="3" name="Subtitle 2"/>
          <p:cNvSpPr>
            <a:spLocks noGrp="1"/>
          </p:cNvSpPr>
          <p:nvPr>
            <p:ph type="subTitle" idx="1"/>
          </p:nvPr>
        </p:nvSpPr>
        <p:spPr/>
        <p:txBody>
          <a:bodyPr>
            <a:normAutofit lnSpcReduction="10000"/>
          </a:bodyPr>
          <a:lstStyle/>
          <a:p>
            <a:pPr algn="l"/>
            <a:r>
              <a:rPr lang="en-GB" b="1" dirty="0"/>
              <a:t>This </a:t>
            </a:r>
            <a:r>
              <a:rPr lang="en-GB" b="1" dirty="0" smtClean="0"/>
              <a:t>presentation will help staff to understand:</a:t>
            </a:r>
            <a:endParaRPr lang="en-GB" b="1" dirty="0"/>
          </a:p>
          <a:p>
            <a:pPr marL="342900" indent="-342900" algn="l">
              <a:buFont typeface="Arial" panose="020B0604020202020204" pitchFamily="34" charset="0"/>
              <a:buChar char="•"/>
            </a:pPr>
            <a:r>
              <a:rPr lang="en-GB" b="1" dirty="0"/>
              <a:t>Our inner drive to move, engage and learn from birth</a:t>
            </a:r>
          </a:p>
          <a:p>
            <a:pPr marL="342900" indent="-342900" algn="l">
              <a:buFont typeface="Arial" panose="020B0604020202020204" pitchFamily="34" charset="0"/>
              <a:buChar char="•"/>
            </a:pPr>
            <a:r>
              <a:rPr lang="en-GB" b="1" dirty="0"/>
              <a:t>What the sensory and physical systems </a:t>
            </a:r>
            <a:r>
              <a:rPr lang="en-GB" b="1" dirty="0" smtClean="0"/>
              <a:t>are</a:t>
            </a:r>
          </a:p>
          <a:p>
            <a:pPr marL="342900" indent="-342900" algn="l">
              <a:buFont typeface="Arial" panose="020B0604020202020204" pitchFamily="34" charset="0"/>
              <a:buChar char="•"/>
            </a:pPr>
            <a:r>
              <a:rPr lang="en-GB" b="1" dirty="0"/>
              <a:t>W</a:t>
            </a:r>
            <a:r>
              <a:rPr lang="en-GB" b="1" dirty="0" smtClean="0"/>
              <a:t>hy </a:t>
            </a:r>
            <a:r>
              <a:rPr lang="en-GB" b="1" dirty="0"/>
              <a:t>they are so important for learning and development</a:t>
            </a:r>
            <a:endParaRPr lang="en-GB" dirty="0"/>
          </a:p>
        </p:txBody>
      </p:sp>
    </p:spTree>
    <p:extLst>
      <p:ext uri="{BB962C8B-B14F-4D97-AF65-F5344CB8AC3E}">
        <p14:creationId xmlns:p14="http://schemas.microsoft.com/office/powerpoint/2010/main" val="293157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045" y="327590"/>
            <a:ext cx="8974667" cy="584775"/>
          </a:xfrm>
          <a:prstGeom prst="rect">
            <a:avLst/>
          </a:prstGeom>
          <a:noFill/>
        </p:spPr>
        <p:txBody>
          <a:bodyPr wrap="square" rtlCol="0">
            <a:spAutoFit/>
          </a:bodyPr>
          <a:lstStyle/>
          <a:p>
            <a:r>
              <a:rPr lang="en-US" b="1" dirty="0"/>
              <a:t> </a:t>
            </a:r>
            <a:r>
              <a:rPr lang="en-GB" sz="3200" b="1" dirty="0" smtClean="0"/>
              <a:t>3. What </a:t>
            </a:r>
            <a:r>
              <a:rPr lang="en-GB" sz="3200" b="1" dirty="0"/>
              <a:t>is Perceptual Motor Development</a:t>
            </a:r>
            <a:r>
              <a:rPr lang="en-GB" sz="3200" b="1" dirty="0" smtClean="0"/>
              <a:t>?</a:t>
            </a:r>
            <a:endParaRPr lang="en-GB" sz="3200" dirty="0"/>
          </a:p>
        </p:txBody>
      </p:sp>
      <p:sp>
        <p:nvSpPr>
          <p:cNvPr id="5" name="TextBox 4"/>
          <p:cNvSpPr txBox="1"/>
          <p:nvPr/>
        </p:nvSpPr>
        <p:spPr>
          <a:xfrm>
            <a:off x="931065" y="1758130"/>
            <a:ext cx="9710671" cy="4093428"/>
          </a:xfrm>
          <a:prstGeom prst="rect">
            <a:avLst/>
          </a:prstGeom>
          <a:noFill/>
        </p:spPr>
        <p:txBody>
          <a:bodyPr wrap="square" rtlCol="0">
            <a:spAutoFit/>
          </a:bodyPr>
          <a:lstStyle/>
          <a:p>
            <a:r>
              <a:rPr lang="en-GB" sz="2000" dirty="0"/>
              <a:t>Once bodily control is developed, a child will continue to develop the following further skills and </a:t>
            </a:r>
            <a:r>
              <a:rPr lang="en-GB" sz="2000" dirty="0" smtClean="0"/>
              <a:t>abilities:</a:t>
            </a:r>
          </a:p>
          <a:p>
            <a:pPr marL="285750" indent="-285750">
              <a:buFont typeface="Arial" panose="020B0604020202020204" pitchFamily="34" charset="0"/>
              <a:buChar char="•"/>
            </a:pPr>
            <a:r>
              <a:rPr lang="en-GB" sz="2000" dirty="0" smtClean="0"/>
              <a:t>Control </a:t>
            </a:r>
            <a:r>
              <a:rPr lang="en-GB" sz="2000" dirty="0"/>
              <a:t>over eye hand </a:t>
            </a:r>
            <a:r>
              <a:rPr lang="en-GB" sz="2000" dirty="0" smtClean="0"/>
              <a:t>movements</a:t>
            </a:r>
            <a:endParaRPr lang="en-GB" sz="2000" dirty="0"/>
          </a:p>
          <a:p>
            <a:pPr marL="285750" indent="-285750">
              <a:buFont typeface="Arial" panose="020B0604020202020204" pitchFamily="34" charset="0"/>
              <a:buChar char="•"/>
            </a:pPr>
            <a:r>
              <a:rPr lang="en-GB" sz="2000" dirty="0"/>
              <a:t>Control of eye movement to track </a:t>
            </a:r>
            <a:r>
              <a:rPr lang="en-GB" sz="2000" dirty="0" smtClean="0"/>
              <a:t>objects</a:t>
            </a:r>
            <a:endParaRPr lang="en-GB" sz="2000" dirty="0"/>
          </a:p>
          <a:p>
            <a:pPr marL="285750" indent="-285750">
              <a:buFont typeface="Arial" panose="020B0604020202020204" pitchFamily="34" charset="0"/>
              <a:buChar char="•"/>
            </a:pPr>
            <a:r>
              <a:rPr lang="en-GB" sz="2000" dirty="0"/>
              <a:t>T</a:t>
            </a:r>
            <a:r>
              <a:rPr lang="en-GB" sz="2000" dirty="0" smtClean="0"/>
              <a:t>o </a:t>
            </a:r>
            <a:r>
              <a:rPr lang="en-GB" sz="2000" dirty="0"/>
              <a:t>determine the qualities and differences of shapes </a:t>
            </a:r>
            <a:r>
              <a:rPr lang="en-GB" sz="2000" dirty="0" smtClean="0"/>
              <a:t>of </a:t>
            </a:r>
            <a:r>
              <a:rPr lang="en-GB" sz="2000" dirty="0"/>
              <a:t>objects through </a:t>
            </a:r>
            <a:r>
              <a:rPr lang="en-GB" sz="2000" dirty="0" smtClean="0"/>
              <a:t>experience </a:t>
            </a:r>
            <a:r>
              <a:rPr lang="en-GB" sz="2000" dirty="0"/>
              <a:t>and the ability to  determine </a:t>
            </a:r>
            <a:r>
              <a:rPr lang="en-GB" sz="2000" dirty="0" smtClean="0"/>
              <a:t>differences between these</a:t>
            </a:r>
            <a:endParaRPr lang="en-GB" sz="2000" dirty="0"/>
          </a:p>
          <a:p>
            <a:pPr marL="285750" indent="-285750">
              <a:buFont typeface="Arial" panose="020B0604020202020204" pitchFamily="34" charset="0"/>
              <a:buChar char="•"/>
            </a:pPr>
            <a:r>
              <a:rPr lang="en-GB" sz="2000" dirty="0"/>
              <a:t>T</a:t>
            </a:r>
            <a:r>
              <a:rPr lang="en-GB" sz="2000" dirty="0" smtClean="0"/>
              <a:t>o </a:t>
            </a:r>
            <a:r>
              <a:rPr lang="en-GB" sz="2000" dirty="0"/>
              <a:t>complete refined motor movements in relation to moving objects </a:t>
            </a:r>
            <a:endParaRPr lang="en-GB" sz="2000" dirty="0" smtClean="0"/>
          </a:p>
          <a:p>
            <a:pPr marL="285750" indent="-285750">
              <a:buFont typeface="Arial" panose="020B0604020202020204" pitchFamily="34" charset="0"/>
              <a:buChar char="•"/>
            </a:pPr>
            <a:r>
              <a:rPr lang="en-GB" sz="2000" dirty="0"/>
              <a:t>T</a:t>
            </a:r>
            <a:r>
              <a:rPr lang="en-GB" sz="2000" dirty="0" smtClean="0"/>
              <a:t>o </a:t>
            </a:r>
            <a:r>
              <a:rPr lang="en-GB" sz="2000" dirty="0"/>
              <a:t>coordinate and isolate movement to be able to complete tasks</a:t>
            </a:r>
          </a:p>
          <a:p>
            <a:pPr marL="285750" indent="-285750">
              <a:buFont typeface="Arial" panose="020B0604020202020204" pitchFamily="34" charset="0"/>
              <a:buChar char="•"/>
            </a:pPr>
            <a:r>
              <a:rPr lang="en-GB" sz="2000" dirty="0"/>
              <a:t>T</a:t>
            </a:r>
            <a:r>
              <a:rPr lang="en-GB" sz="2000" dirty="0" smtClean="0"/>
              <a:t>o </a:t>
            </a:r>
            <a:r>
              <a:rPr lang="en-GB" sz="2000" dirty="0"/>
              <a:t>develop </a:t>
            </a:r>
            <a:r>
              <a:rPr lang="en-GB" sz="2000" dirty="0" smtClean="0"/>
              <a:t>their attention </a:t>
            </a:r>
            <a:r>
              <a:rPr lang="en-GB" sz="2000" dirty="0"/>
              <a:t>to </a:t>
            </a:r>
            <a:r>
              <a:rPr lang="en-GB" sz="2000" dirty="0" smtClean="0"/>
              <a:t>a task</a:t>
            </a:r>
          </a:p>
          <a:p>
            <a:pPr marL="285750" indent="-285750">
              <a:buFont typeface="Arial" panose="020B0604020202020204" pitchFamily="34" charset="0"/>
              <a:buChar char="•"/>
            </a:pPr>
            <a:r>
              <a:rPr lang="en-GB" sz="2000" dirty="0"/>
              <a:t>D</a:t>
            </a:r>
            <a:r>
              <a:rPr lang="en-GB" sz="2000" dirty="0" smtClean="0"/>
              <a:t>evelopment </a:t>
            </a:r>
            <a:r>
              <a:rPr lang="en-GB" sz="2000" dirty="0"/>
              <a:t>of language </a:t>
            </a:r>
            <a:r>
              <a:rPr lang="en-GB" sz="2000" dirty="0" smtClean="0"/>
              <a:t>skills</a:t>
            </a:r>
          </a:p>
          <a:p>
            <a:endParaRPr lang="en-GB" sz="2000" dirty="0"/>
          </a:p>
          <a:p>
            <a:r>
              <a:rPr lang="en-GB" sz="2000" dirty="0" smtClean="0"/>
              <a:t>These are </a:t>
            </a:r>
            <a:r>
              <a:rPr lang="en-GB" sz="2000" dirty="0"/>
              <a:t>all essential for learning and </a:t>
            </a:r>
            <a:r>
              <a:rPr lang="en-GB" sz="2000" dirty="0" smtClean="0"/>
              <a:t>particularly for skills like handwriting. </a:t>
            </a:r>
            <a:endParaRPr lang="en-GB" sz="2000" dirty="0"/>
          </a:p>
          <a:p>
            <a:endParaRPr lang="en-GB" sz="2000" dirty="0"/>
          </a:p>
        </p:txBody>
      </p:sp>
    </p:spTree>
    <p:extLst>
      <p:ext uri="{BB962C8B-B14F-4D97-AF65-F5344CB8AC3E}">
        <p14:creationId xmlns:p14="http://schemas.microsoft.com/office/powerpoint/2010/main" val="2025046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4123" y="357011"/>
            <a:ext cx="5911144" cy="584775"/>
          </a:xfrm>
          <a:prstGeom prst="rect">
            <a:avLst/>
          </a:prstGeom>
          <a:noFill/>
        </p:spPr>
        <p:txBody>
          <a:bodyPr wrap="square" rtlCol="0">
            <a:spAutoFit/>
          </a:bodyPr>
          <a:lstStyle/>
          <a:p>
            <a:pPr algn="ctr"/>
            <a:r>
              <a:rPr lang="en-GB" sz="3200" b="1" dirty="0" smtClean="0"/>
              <a:t>4. Cognition </a:t>
            </a:r>
            <a:r>
              <a:rPr lang="en-GB" sz="3200" b="1" dirty="0"/>
              <a:t>and </a:t>
            </a:r>
            <a:r>
              <a:rPr lang="en-GB" sz="3200" b="1" dirty="0" smtClean="0"/>
              <a:t>Intellect</a:t>
            </a:r>
            <a:endParaRPr lang="en-GB" sz="2000" dirty="0"/>
          </a:p>
        </p:txBody>
      </p:sp>
      <p:sp>
        <p:nvSpPr>
          <p:cNvPr id="4" name="TextBox 3"/>
          <p:cNvSpPr txBox="1"/>
          <p:nvPr/>
        </p:nvSpPr>
        <p:spPr>
          <a:xfrm>
            <a:off x="682580" y="1225689"/>
            <a:ext cx="9955369" cy="4401205"/>
          </a:xfrm>
          <a:prstGeom prst="rect">
            <a:avLst/>
          </a:prstGeom>
          <a:noFill/>
        </p:spPr>
        <p:txBody>
          <a:bodyPr wrap="square" rtlCol="0">
            <a:spAutoFit/>
          </a:bodyPr>
          <a:lstStyle/>
          <a:p>
            <a:r>
              <a:rPr lang="en-GB" sz="2000" dirty="0"/>
              <a:t>In order to be able to develop higher cognitive </a:t>
            </a:r>
            <a:r>
              <a:rPr lang="en-GB" sz="2000" dirty="0" smtClean="0"/>
              <a:t>functioning, children </a:t>
            </a:r>
            <a:r>
              <a:rPr lang="en-GB" sz="2000" dirty="0"/>
              <a:t>need to have moved through all </a:t>
            </a:r>
            <a:r>
              <a:rPr lang="en-GB" sz="2000" dirty="0" smtClean="0"/>
              <a:t>of the </a:t>
            </a:r>
            <a:r>
              <a:rPr lang="en-GB" sz="2000" dirty="0"/>
              <a:t>previous </a:t>
            </a:r>
            <a:r>
              <a:rPr lang="en-GB" sz="2000" dirty="0" smtClean="0"/>
              <a:t>developments. They will have achieved this through moving </a:t>
            </a:r>
            <a:r>
              <a:rPr lang="en-GB" sz="2000" dirty="0"/>
              <a:t>and receiving </a:t>
            </a:r>
            <a:r>
              <a:rPr lang="en-GB" sz="2000" dirty="0" smtClean="0"/>
              <a:t>sensation. This higher cognitive functioning includes:</a:t>
            </a:r>
            <a:endParaRPr lang="en-GB" sz="2000" dirty="0"/>
          </a:p>
          <a:p>
            <a:pPr marL="285750" indent="-285750">
              <a:buFont typeface="Arial" panose="020B0604020202020204" pitchFamily="34" charset="0"/>
              <a:buChar char="•"/>
            </a:pPr>
            <a:r>
              <a:rPr lang="en-GB" sz="2000" dirty="0"/>
              <a:t>B</a:t>
            </a:r>
            <a:r>
              <a:rPr lang="en-GB" sz="2000" dirty="0" smtClean="0"/>
              <a:t>eing </a:t>
            </a:r>
            <a:r>
              <a:rPr lang="en-GB" sz="2000" dirty="0"/>
              <a:t>able to adapt behaviour in response to sensation, situation and  understanding of social contexts</a:t>
            </a:r>
          </a:p>
          <a:p>
            <a:pPr marL="285750" indent="-285750">
              <a:buFont typeface="Arial" panose="020B0604020202020204" pitchFamily="34" charset="0"/>
              <a:buChar char="•"/>
            </a:pPr>
            <a:r>
              <a:rPr lang="en-GB" sz="2000" dirty="0"/>
              <a:t>B</a:t>
            </a:r>
            <a:r>
              <a:rPr lang="en-GB" sz="2000" dirty="0" smtClean="0"/>
              <a:t>eing </a:t>
            </a:r>
            <a:r>
              <a:rPr lang="en-GB" sz="2000" dirty="0"/>
              <a:t>able to complete tasks independently, such as dressing, feeding and so </a:t>
            </a:r>
            <a:r>
              <a:rPr lang="en-GB" sz="2000" dirty="0" smtClean="0"/>
              <a:t>on and </a:t>
            </a:r>
            <a:endParaRPr lang="en-GB" sz="2000" dirty="0"/>
          </a:p>
          <a:p>
            <a:pPr marL="285750" indent="-285750">
              <a:buFont typeface="Arial" panose="020B0604020202020204" pitchFamily="34" charset="0"/>
              <a:buChar char="•"/>
            </a:pPr>
            <a:r>
              <a:rPr lang="en-GB" sz="2000" dirty="0"/>
              <a:t>M</a:t>
            </a:r>
            <a:r>
              <a:rPr lang="en-GB" sz="2000" dirty="0" smtClean="0"/>
              <a:t>ost </a:t>
            </a:r>
            <a:r>
              <a:rPr lang="en-GB" sz="2000" dirty="0"/>
              <a:t>importantly, in the academic setting, being prepared and able </a:t>
            </a:r>
            <a:r>
              <a:rPr lang="en-GB" sz="2000" dirty="0" smtClean="0"/>
              <a:t>to </a:t>
            </a:r>
            <a:r>
              <a:rPr lang="en-GB" sz="2000" dirty="0"/>
              <a:t>ATTEND,  </a:t>
            </a:r>
            <a:r>
              <a:rPr lang="en-GB" sz="2000" dirty="0" smtClean="0"/>
              <a:t>LEARN </a:t>
            </a:r>
            <a:r>
              <a:rPr lang="en-GB" sz="2000" dirty="0"/>
              <a:t>and develop INDEPENDENCE </a:t>
            </a:r>
            <a:r>
              <a:rPr lang="en-GB" sz="2000" dirty="0" smtClean="0"/>
              <a:t>SKILLS</a:t>
            </a:r>
            <a:endParaRPr lang="en-GB" sz="2000" dirty="0">
              <a:solidFill>
                <a:srgbClr val="FF0000"/>
              </a:solidFill>
            </a:endParaRPr>
          </a:p>
          <a:p>
            <a:r>
              <a:rPr lang="en-GB" i="1" dirty="0"/>
              <a:t>(adapted from Taylor and </a:t>
            </a:r>
            <a:r>
              <a:rPr lang="en-GB" i="1" dirty="0" err="1"/>
              <a:t>Trott</a:t>
            </a:r>
            <a:r>
              <a:rPr lang="en-GB" i="1" dirty="0"/>
              <a:t> 1991 – sensory pyramid – ‘How does your engine Run?’)</a:t>
            </a:r>
          </a:p>
          <a:p>
            <a:endParaRPr lang="en-GB" sz="2000" dirty="0" smtClean="0"/>
          </a:p>
          <a:p>
            <a:endParaRPr lang="en-GB" sz="2000" dirty="0"/>
          </a:p>
          <a:p>
            <a:r>
              <a:rPr lang="en-GB" sz="2000" dirty="0"/>
              <a:t>Since movement and sensation are key building blocks for learning and essential to support a range of further developments, it is VITAL that we ensure that pupils of all ages access appropriate movement and sensory activities throughout the school day.</a:t>
            </a:r>
          </a:p>
        </p:txBody>
      </p:sp>
    </p:spTree>
    <p:extLst>
      <p:ext uri="{BB962C8B-B14F-4D97-AF65-F5344CB8AC3E}">
        <p14:creationId xmlns:p14="http://schemas.microsoft.com/office/powerpoint/2010/main" val="2104495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6812" y="1692120"/>
            <a:ext cx="6212042" cy="4154984"/>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Every </a:t>
            </a:r>
            <a:r>
              <a:rPr lang="en-GB" sz="2800" dirty="0"/>
              <a:t>child is born with an innate motivation to experience the world around them. </a:t>
            </a:r>
            <a:r>
              <a:rPr lang="en-GB" sz="2800" dirty="0" smtClean="0"/>
              <a:t>This </a:t>
            </a:r>
            <a:r>
              <a:rPr lang="en-GB" sz="2800" dirty="0"/>
              <a:t>is achieved through moving, and receiving sensation . </a:t>
            </a:r>
          </a:p>
          <a:p>
            <a:pPr marL="342900" indent="-342900">
              <a:buFont typeface="Arial" panose="020B0604020202020204" pitchFamily="34" charset="0"/>
              <a:buChar char="•"/>
            </a:pPr>
            <a:r>
              <a:rPr lang="en-GB" sz="2800" dirty="0"/>
              <a:t>As they do this, they lay down motor and sensory  memory and continuously build on these. </a:t>
            </a:r>
            <a:r>
              <a:rPr lang="en-GB" sz="2800" dirty="0" smtClean="0"/>
              <a:t>This </a:t>
            </a:r>
            <a:r>
              <a:rPr lang="en-GB" sz="2800" dirty="0"/>
              <a:t>enables engagement and learning. </a:t>
            </a:r>
          </a:p>
          <a:p>
            <a:endParaRPr lang="en-GB" sz="2000" dirty="0"/>
          </a:p>
          <a:p>
            <a:endParaRPr lang="en-GB" sz="20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9657" y="1692120"/>
            <a:ext cx="3415594" cy="3415594"/>
          </a:xfrm>
          <a:prstGeom prst="rect">
            <a:avLst/>
          </a:prstGeom>
        </p:spPr>
      </p:pic>
      <p:sp>
        <p:nvSpPr>
          <p:cNvPr id="3" name="Rectangle 2"/>
          <p:cNvSpPr/>
          <p:nvPr/>
        </p:nvSpPr>
        <p:spPr>
          <a:xfrm>
            <a:off x="557570" y="259087"/>
            <a:ext cx="9355639" cy="707886"/>
          </a:xfrm>
          <a:prstGeom prst="rect">
            <a:avLst/>
          </a:prstGeom>
        </p:spPr>
        <p:txBody>
          <a:bodyPr wrap="none">
            <a:spAutoFit/>
          </a:bodyPr>
          <a:lstStyle/>
          <a:p>
            <a:pPr algn="ctr"/>
            <a:r>
              <a:rPr lang="en-GB" sz="4000" b="1" dirty="0"/>
              <a:t>Our Inner Drive to Move, Engage and Learn</a:t>
            </a:r>
          </a:p>
        </p:txBody>
      </p:sp>
    </p:spTree>
    <p:extLst>
      <p:ext uri="{BB962C8B-B14F-4D97-AF65-F5344CB8AC3E}">
        <p14:creationId xmlns:p14="http://schemas.microsoft.com/office/powerpoint/2010/main" val="3275387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390" y="1759656"/>
            <a:ext cx="7088012" cy="3785652"/>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From </a:t>
            </a:r>
            <a:r>
              <a:rPr lang="en-GB" sz="2800" dirty="0"/>
              <a:t>birth, a baby receives sensory feedback and learns to respond to this. </a:t>
            </a:r>
            <a:endParaRPr lang="en-GB" sz="2800" dirty="0" smtClean="0"/>
          </a:p>
          <a:p>
            <a:pPr marL="800100" lvl="1" indent="-342900">
              <a:buFont typeface="Arial" panose="020B0604020202020204" pitchFamily="34" charset="0"/>
              <a:buChar char="•"/>
            </a:pPr>
            <a:r>
              <a:rPr lang="en-GB" sz="2400" dirty="0" smtClean="0"/>
              <a:t>For </a:t>
            </a:r>
            <a:r>
              <a:rPr lang="en-GB" sz="2400" dirty="0"/>
              <a:t>example, when a baby is hungry, he or she feels discomfort and learns that crying will illicit a response from the caregiver.</a:t>
            </a:r>
          </a:p>
          <a:p>
            <a:pPr marL="342900" indent="-342900">
              <a:buFont typeface="Arial" panose="020B0604020202020204" pitchFamily="34" charset="0"/>
              <a:buChar char="•"/>
            </a:pPr>
            <a:r>
              <a:rPr lang="en-GB" sz="2800" dirty="0"/>
              <a:t>The baby then starts to engage with the world. He or she learns to control basic movements including head control, eye movements and so on</a:t>
            </a:r>
            <a:r>
              <a:rPr lang="en-GB" sz="2800" dirty="0" smtClean="0"/>
              <a:t>.</a:t>
            </a:r>
            <a:endParaRPr lang="en-GB"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7923" y="1759656"/>
            <a:ext cx="3399824" cy="3399824"/>
          </a:xfrm>
          <a:prstGeom prst="rect">
            <a:avLst/>
          </a:prstGeom>
        </p:spPr>
      </p:pic>
      <p:sp>
        <p:nvSpPr>
          <p:cNvPr id="5" name="TextBox 4"/>
          <p:cNvSpPr txBox="1"/>
          <p:nvPr/>
        </p:nvSpPr>
        <p:spPr>
          <a:xfrm>
            <a:off x="460271" y="587521"/>
            <a:ext cx="10227733" cy="707886"/>
          </a:xfrm>
          <a:prstGeom prst="rect">
            <a:avLst/>
          </a:prstGeom>
          <a:noFill/>
        </p:spPr>
        <p:txBody>
          <a:bodyPr wrap="square" rtlCol="0">
            <a:spAutoFit/>
          </a:bodyPr>
          <a:lstStyle/>
          <a:p>
            <a:pPr algn="ctr"/>
            <a:r>
              <a:rPr lang="en-GB" sz="4000" b="1" dirty="0"/>
              <a:t>Our Inner Drive to Move, Engage and Learn </a:t>
            </a:r>
          </a:p>
        </p:txBody>
      </p:sp>
    </p:spTree>
    <p:extLst>
      <p:ext uri="{BB962C8B-B14F-4D97-AF65-F5344CB8AC3E}">
        <p14:creationId xmlns:p14="http://schemas.microsoft.com/office/powerpoint/2010/main" val="990008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6130" y="1680664"/>
            <a:ext cx="7477976" cy="4154984"/>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Children </a:t>
            </a:r>
            <a:r>
              <a:rPr lang="en-GB" sz="2800" dirty="0"/>
              <a:t>move through an expected range of basic large movements, known as </a:t>
            </a:r>
            <a:r>
              <a:rPr lang="en-GB" sz="2800" b="1" dirty="0" smtClean="0"/>
              <a:t>milestones</a:t>
            </a:r>
            <a:r>
              <a:rPr lang="en-GB" sz="2800" dirty="0" smtClean="0"/>
              <a:t>, </a:t>
            </a:r>
            <a:r>
              <a:rPr lang="en-GB" sz="2800" dirty="0"/>
              <a:t>and lay down motor and sensory memories within their central nervous system. </a:t>
            </a:r>
          </a:p>
          <a:p>
            <a:pPr marL="342900" indent="-342900">
              <a:buFont typeface="Arial" panose="020B0604020202020204" pitchFamily="34" charset="0"/>
              <a:buChar char="•"/>
            </a:pPr>
            <a:r>
              <a:rPr lang="en-GB" sz="2800" dirty="0"/>
              <a:t>As they grow, they continually build on and integrate previously learnt physical skills, and this enables them to master motor control and the ability to move within environments. </a:t>
            </a:r>
          </a:p>
          <a:p>
            <a:endParaRPr lang="en-GB" sz="2000" dirty="0"/>
          </a:p>
          <a:p>
            <a:endParaRPr lang="en-GB" sz="20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2865" y="1680664"/>
            <a:ext cx="2878500" cy="4309927"/>
          </a:xfrm>
          <a:prstGeom prst="rect">
            <a:avLst/>
          </a:prstGeom>
        </p:spPr>
      </p:pic>
      <p:sp>
        <p:nvSpPr>
          <p:cNvPr id="5" name="TextBox 4"/>
          <p:cNvSpPr txBox="1"/>
          <p:nvPr/>
        </p:nvSpPr>
        <p:spPr>
          <a:xfrm>
            <a:off x="289110" y="284962"/>
            <a:ext cx="9386047" cy="707886"/>
          </a:xfrm>
          <a:prstGeom prst="rect">
            <a:avLst/>
          </a:prstGeom>
          <a:noFill/>
        </p:spPr>
        <p:txBody>
          <a:bodyPr wrap="square" rtlCol="0">
            <a:spAutoFit/>
          </a:bodyPr>
          <a:lstStyle/>
          <a:p>
            <a:pPr algn="ctr"/>
            <a:r>
              <a:rPr lang="en-GB" sz="4000" b="1" dirty="0"/>
              <a:t>Our Inner Drive to Move, Engage and </a:t>
            </a:r>
            <a:r>
              <a:rPr lang="en-GB" sz="4000" b="1" dirty="0" smtClean="0"/>
              <a:t>Learn</a:t>
            </a:r>
            <a:endParaRPr lang="en-GB" sz="4000" b="1" dirty="0"/>
          </a:p>
        </p:txBody>
      </p:sp>
    </p:spTree>
    <p:extLst>
      <p:ext uri="{BB962C8B-B14F-4D97-AF65-F5344CB8AC3E}">
        <p14:creationId xmlns:p14="http://schemas.microsoft.com/office/powerpoint/2010/main" val="1704526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8735" y="3968105"/>
            <a:ext cx="11040036" cy="2246769"/>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Movement </a:t>
            </a:r>
            <a:r>
              <a:rPr lang="en-GB" sz="2000" dirty="0"/>
              <a:t>and sensory developments form essential building blocks for learning prior to the age of 8. </a:t>
            </a:r>
          </a:p>
          <a:p>
            <a:pPr marL="285750" indent="-285750">
              <a:buFont typeface="Arial" panose="020B0604020202020204" pitchFamily="34" charset="0"/>
              <a:buChar char="•"/>
            </a:pPr>
            <a:r>
              <a:rPr lang="en-GB" sz="2000" dirty="0"/>
              <a:t>The most rapid period for this development to take place </a:t>
            </a:r>
            <a:r>
              <a:rPr lang="en-GB" sz="2000" dirty="0" smtClean="0"/>
              <a:t>is </a:t>
            </a:r>
            <a:r>
              <a:rPr lang="en-GB" sz="2000" dirty="0"/>
              <a:t>within the first 8 years of life. </a:t>
            </a:r>
            <a:r>
              <a:rPr lang="en-GB" sz="2000" dirty="0" smtClean="0"/>
              <a:t>This is when the brain develops the ability to attend and learn. </a:t>
            </a:r>
          </a:p>
          <a:p>
            <a:pPr marL="285750" indent="-285750">
              <a:buFont typeface="Arial" panose="020B0604020202020204" pitchFamily="34" charset="0"/>
              <a:buChar char="•"/>
            </a:pPr>
            <a:r>
              <a:rPr lang="en-GB" sz="2000" dirty="0" smtClean="0"/>
              <a:t>Yet, in the UK, children </a:t>
            </a:r>
            <a:r>
              <a:rPr lang="en-GB" sz="2000" dirty="0"/>
              <a:t>enter the statutory education system at 4 years of age which shows how key regular movement is in the early years and KS1 curriculum.</a:t>
            </a:r>
          </a:p>
          <a:p>
            <a:pPr marL="285750" indent="-285750">
              <a:buFont typeface="Arial" panose="020B0604020202020204" pitchFamily="34" charset="0"/>
              <a:buChar char="•"/>
            </a:pPr>
            <a:r>
              <a:rPr lang="en-GB" sz="2000" dirty="0"/>
              <a:t>Movement and sensory experiences continue to be key throughout the rest of childhood and into adult life in order for people to be able to function, concentrate and learn at their </a:t>
            </a:r>
            <a:r>
              <a:rPr lang="en-GB" sz="2000" dirty="0" smtClean="0"/>
              <a:t>fullest</a:t>
            </a:r>
            <a:endParaRPr lang="en-GB"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735" y="1406571"/>
            <a:ext cx="3700640" cy="222038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0815" y="1406571"/>
            <a:ext cx="3397956" cy="2257753"/>
          </a:xfrm>
          <a:prstGeom prst="rect">
            <a:avLst/>
          </a:prstGeom>
        </p:spPr>
      </p:pic>
      <p:sp>
        <p:nvSpPr>
          <p:cNvPr id="5" name="Rectangle 4"/>
          <p:cNvSpPr/>
          <p:nvPr/>
        </p:nvSpPr>
        <p:spPr>
          <a:xfrm>
            <a:off x="1669676" y="120588"/>
            <a:ext cx="8698006" cy="1200329"/>
          </a:xfrm>
          <a:prstGeom prst="rect">
            <a:avLst/>
          </a:prstGeom>
        </p:spPr>
        <p:txBody>
          <a:bodyPr wrap="square">
            <a:spAutoFit/>
          </a:bodyPr>
          <a:lstStyle/>
          <a:p>
            <a:pPr algn="ctr"/>
            <a:r>
              <a:rPr lang="en-GB" sz="3600" b="1" dirty="0"/>
              <a:t>The Importance of Movement and Sensory Experiences in the First 8 Years</a:t>
            </a:r>
          </a:p>
        </p:txBody>
      </p:sp>
    </p:spTree>
    <p:extLst>
      <p:ext uri="{BB962C8B-B14F-4D97-AF65-F5344CB8AC3E}">
        <p14:creationId xmlns:p14="http://schemas.microsoft.com/office/powerpoint/2010/main" val="3395299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526" y="272384"/>
            <a:ext cx="9556543" cy="1077218"/>
          </a:xfrm>
          <a:prstGeom prst="rect">
            <a:avLst/>
          </a:prstGeom>
          <a:noFill/>
        </p:spPr>
        <p:txBody>
          <a:bodyPr wrap="square" rtlCol="0">
            <a:spAutoFit/>
          </a:bodyPr>
          <a:lstStyle/>
          <a:p>
            <a:pPr algn="ctr"/>
            <a:r>
              <a:rPr lang="en-GB" sz="3200" b="1" dirty="0"/>
              <a:t>The Importance of Sensory and Physical Systems to </a:t>
            </a:r>
            <a:r>
              <a:rPr lang="en-GB" sz="3200" b="1" dirty="0" smtClean="0"/>
              <a:t>Learning</a:t>
            </a:r>
            <a:endParaRPr lang="en-GB" sz="3200" dirty="0"/>
          </a:p>
        </p:txBody>
      </p:sp>
      <p:sp>
        <p:nvSpPr>
          <p:cNvPr id="7" name="TextBox 6"/>
          <p:cNvSpPr txBox="1"/>
          <p:nvPr/>
        </p:nvSpPr>
        <p:spPr>
          <a:xfrm>
            <a:off x="669946" y="1612143"/>
            <a:ext cx="7965718" cy="3754874"/>
          </a:xfrm>
          <a:prstGeom prst="rect">
            <a:avLst/>
          </a:prstGeom>
          <a:noFill/>
        </p:spPr>
        <p:txBody>
          <a:bodyPr wrap="square" rtlCol="0">
            <a:spAutoFit/>
          </a:bodyPr>
          <a:lstStyle/>
          <a:p>
            <a:pPr marL="342900" indent="-342900">
              <a:buFont typeface="Arial" panose="020B0604020202020204" pitchFamily="34" charset="0"/>
              <a:buChar char="•"/>
            </a:pPr>
            <a:r>
              <a:rPr lang="en-GB" sz="2000" dirty="0"/>
              <a:t>Physical and sensory experiences don’t just help children acquire physical and motor skills. </a:t>
            </a:r>
          </a:p>
          <a:p>
            <a:pPr marL="342900" indent="-342900">
              <a:buFont typeface="Arial" panose="020B0604020202020204" pitchFamily="34" charset="0"/>
              <a:buChar char="•"/>
            </a:pPr>
            <a:r>
              <a:rPr lang="en-GB" sz="2000" dirty="0"/>
              <a:t>As the following sequence visual shows, the physical and sensory systems are the building blocks for ALL development, not just when young but throughout life.</a:t>
            </a:r>
          </a:p>
          <a:p>
            <a:pPr marL="342900" indent="-342900">
              <a:buFont typeface="Arial" panose="020B0604020202020204" pitchFamily="34" charset="0"/>
              <a:buChar char="•"/>
            </a:pPr>
            <a:r>
              <a:rPr lang="en-GB" sz="2000" dirty="0"/>
              <a:t>Therefore, it is essential that we provide young people with the appropriate sensory experiences and movement.</a:t>
            </a:r>
          </a:p>
          <a:p>
            <a:pPr marL="342900" indent="-342900">
              <a:buFont typeface="Arial" panose="020B0604020202020204" pitchFamily="34" charset="0"/>
              <a:buChar char="•"/>
            </a:pPr>
            <a:r>
              <a:rPr lang="en-GB" sz="2000" dirty="0"/>
              <a:t>This is a bottom up approach </a:t>
            </a:r>
            <a:r>
              <a:rPr lang="en-GB" sz="2000" dirty="0" smtClean="0"/>
              <a:t>which is often </a:t>
            </a:r>
            <a:r>
              <a:rPr lang="en-GB" sz="2000" dirty="0"/>
              <a:t>referred to as a sensory </a:t>
            </a:r>
            <a:r>
              <a:rPr lang="en-GB" sz="2000" dirty="0" smtClean="0"/>
              <a:t>pyramid and was produced originally be the sensory integration network.</a:t>
            </a:r>
            <a:endParaRPr lang="en-GB" sz="2000" dirty="0"/>
          </a:p>
          <a:p>
            <a:r>
              <a:rPr lang="en-GB" sz="2000" dirty="0"/>
              <a:t> </a:t>
            </a:r>
          </a:p>
          <a:p>
            <a:endParaRPr lang="en-GB" dirty="0"/>
          </a:p>
        </p:txBody>
      </p:sp>
      <p:grpSp>
        <p:nvGrpSpPr>
          <p:cNvPr id="9" name="Group 8"/>
          <p:cNvGrpSpPr/>
          <p:nvPr/>
        </p:nvGrpSpPr>
        <p:grpSpPr>
          <a:xfrm>
            <a:off x="6501653" y="2552642"/>
            <a:ext cx="5690347" cy="3590554"/>
            <a:chOff x="6501653" y="2552642"/>
            <a:chExt cx="5690347" cy="3590554"/>
          </a:xfrm>
        </p:grpSpPr>
        <p:sp>
          <p:nvSpPr>
            <p:cNvPr id="2" name="Isosceles Triangle 1"/>
            <p:cNvSpPr/>
            <p:nvPr/>
          </p:nvSpPr>
          <p:spPr>
            <a:xfrm>
              <a:off x="6501653" y="2552642"/>
              <a:ext cx="5690347" cy="3590554"/>
            </a:xfrm>
            <a:prstGeom prst="triangl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3" name="TextBox 2"/>
            <p:cNvSpPr txBox="1"/>
            <p:nvPr/>
          </p:nvSpPr>
          <p:spPr>
            <a:xfrm>
              <a:off x="7969828" y="5713352"/>
              <a:ext cx="2753996" cy="369332"/>
            </a:xfrm>
            <a:prstGeom prst="rect">
              <a:avLst/>
            </a:prstGeom>
            <a:noFill/>
          </p:spPr>
          <p:txBody>
            <a:bodyPr wrap="square" rtlCol="0">
              <a:spAutoFit/>
            </a:bodyPr>
            <a:lstStyle/>
            <a:p>
              <a:pPr algn="ctr"/>
              <a:r>
                <a:rPr lang="en-GB" dirty="0" smtClean="0"/>
                <a:t>1. Sensory systems</a:t>
              </a:r>
              <a:endParaRPr lang="en-GB" dirty="0"/>
            </a:p>
          </p:txBody>
        </p:sp>
        <p:sp>
          <p:nvSpPr>
            <p:cNvPr id="4" name="TextBox 3"/>
            <p:cNvSpPr txBox="1"/>
            <p:nvPr/>
          </p:nvSpPr>
          <p:spPr>
            <a:xfrm>
              <a:off x="7801361" y="5167487"/>
              <a:ext cx="3090930" cy="369332"/>
            </a:xfrm>
            <a:prstGeom prst="rect">
              <a:avLst/>
            </a:prstGeom>
            <a:noFill/>
          </p:spPr>
          <p:txBody>
            <a:bodyPr wrap="square" rtlCol="0">
              <a:spAutoFit/>
            </a:bodyPr>
            <a:lstStyle/>
            <a:p>
              <a:pPr algn="ctr"/>
              <a:r>
                <a:rPr lang="en-GB" dirty="0" smtClean="0"/>
                <a:t>2. Sensory motor systems</a:t>
              </a:r>
              <a:endParaRPr lang="en-GB" dirty="0"/>
            </a:p>
          </p:txBody>
        </p:sp>
        <p:sp>
          <p:nvSpPr>
            <p:cNvPr id="6" name="TextBox 5"/>
            <p:cNvSpPr txBox="1"/>
            <p:nvPr/>
          </p:nvSpPr>
          <p:spPr>
            <a:xfrm>
              <a:off x="7930150" y="4570133"/>
              <a:ext cx="2833352" cy="369332"/>
            </a:xfrm>
            <a:prstGeom prst="rect">
              <a:avLst/>
            </a:prstGeom>
            <a:noFill/>
          </p:spPr>
          <p:txBody>
            <a:bodyPr wrap="square" rtlCol="0">
              <a:spAutoFit/>
            </a:bodyPr>
            <a:lstStyle/>
            <a:p>
              <a:pPr algn="ctr"/>
              <a:r>
                <a:rPr lang="en-GB" dirty="0" smtClean="0"/>
                <a:t>3. Perceptual Motor Skills </a:t>
              </a:r>
              <a:endParaRPr lang="en-GB" dirty="0"/>
            </a:p>
          </p:txBody>
        </p:sp>
        <p:sp>
          <p:nvSpPr>
            <p:cNvPr id="8" name="TextBox 7"/>
            <p:cNvSpPr txBox="1"/>
            <p:nvPr/>
          </p:nvSpPr>
          <p:spPr>
            <a:xfrm>
              <a:off x="8039621" y="4005483"/>
              <a:ext cx="2614411" cy="369332"/>
            </a:xfrm>
            <a:prstGeom prst="rect">
              <a:avLst/>
            </a:prstGeom>
            <a:noFill/>
          </p:spPr>
          <p:txBody>
            <a:bodyPr wrap="square" rtlCol="0">
              <a:spAutoFit/>
            </a:bodyPr>
            <a:lstStyle/>
            <a:p>
              <a:pPr algn="ctr"/>
              <a:r>
                <a:rPr lang="en-GB" dirty="0" smtClean="0"/>
                <a:t>4. Cognition and intellect</a:t>
              </a:r>
              <a:endParaRPr lang="en-GB" dirty="0"/>
            </a:p>
          </p:txBody>
        </p:sp>
      </p:grpSp>
    </p:spTree>
    <p:extLst>
      <p:ext uri="{BB962C8B-B14F-4D97-AF65-F5344CB8AC3E}">
        <p14:creationId xmlns:p14="http://schemas.microsoft.com/office/powerpoint/2010/main" val="1284885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6650" y="938424"/>
            <a:ext cx="9706695" cy="830997"/>
          </a:xfrm>
          <a:prstGeom prst="rect">
            <a:avLst/>
          </a:prstGeom>
          <a:noFill/>
        </p:spPr>
        <p:txBody>
          <a:bodyPr wrap="square" rtlCol="0">
            <a:spAutoFit/>
          </a:bodyPr>
          <a:lstStyle/>
          <a:p>
            <a:r>
              <a:rPr lang="en-GB" sz="2800" dirty="0"/>
              <a:t> </a:t>
            </a:r>
            <a:r>
              <a:rPr lang="en-GB" sz="2800" dirty="0" smtClean="0"/>
              <a:t>1. </a:t>
            </a:r>
            <a:r>
              <a:rPr lang="en-GB" sz="2800" b="1" dirty="0" smtClean="0"/>
              <a:t>What </a:t>
            </a:r>
            <a:r>
              <a:rPr lang="en-GB" sz="2800" b="1" dirty="0"/>
              <a:t>are the </a:t>
            </a:r>
            <a:r>
              <a:rPr lang="en-GB" sz="2800" b="1" dirty="0" smtClean="0"/>
              <a:t>Sensory </a:t>
            </a:r>
            <a:r>
              <a:rPr lang="en-GB" sz="2800" b="1" dirty="0"/>
              <a:t>S</a:t>
            </a:r>
            <a:r>
              <a:rPr lang="en-GB" sz="2800" b="1" dirty="0" smtClean="0"/>
              <a:t>ystems </a:t>
            </a:r>
            <a:r>
              <a:rPr lang="en-GB" sz="2800" b="1" dirty="0"/>
              <a:t>(bottom of pyramid)?</a:t>
            </a:r>
            <a:endParaRPr lang="en-GB" sz="2800" dirty="0"/>
          </a:p>
          <a:p>
            <a:r>
              <a:rPr lang="en-GB" sz="2000" dirty="0" smtClean="0"/>
              <a:t>This includes the ability to process from the 5 senses : smell, sight, hearing, touch and taste</a:t>
            </a:r>
            <a:endParaRPr lang="en-GB"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262" y="2014473"/>
            <a:ext cx="2297793" cy="153186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2623" y="2267450"/>
            <a:ext cx="1766401" cy="23763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263" y="4132214"/>
            <a:ext cx="2290722" cy="154490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0538" y="4103858"/>
            <a:ext cx="2030098" cy="1522574"/>
          </a:xfrm>
          <a:prstGeom prst="rect">
            <a:avLst/>
          </a:prstGeom>
        </p:spPr>
      </p:pic>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t="1852" r="14445"/>
          <a:stretch/>
        </p:blipFill>
        <p:spPr>
          <a:xfrm>
            <a:off x="9647269" y="2019117"/>
            <a:ext cx="1843367" cy="1522573"/>
          </a:xfrm>
          <a:prstGeom prst="rect">
            <a:avLst/>
          </a:prstGeom>
        </p:spPr>
      </p:pic>
      <p:sp>
        <p:nvSpPr>
          <p:cNvPr id="3" name="Rectangle 2"/>
          <p:cNvSpPr/>
          <p:nvPr/>
        </p:nvSpPr>
        <p:spPr>
          <a:xfrm>
            <a:off x="3201407" y="2567307"/>
            <a:ext cx="755335" cy="400110"/>
          </a:xfrm>
          <a:prstGeom prst="rect">
            <a:avLst/>
          </a:prstGeom>
        </p:spPr>
        <p:txBody>
          <a:bodyPr wrap="none">
            <a:spAutoFit/>
          </a:bodyPr>
          <a:lstStyle/>
          <a:p>
            <a:pPr lvl="0"/>
            <a:r>
              <a:rPr lang="en-GB" sz="2000" dirty="0" smtClean="0"/>
              <a:t>Smell</a:t>
            </a:r>
            <a:endParaRPr lang="en-GB" sz="2000" dirty="0"/>
          </a:p>
        </p:txBody>
      </p:sp>
      <p:sp>
        <p:nvSpPr>
          <p:cNvPr id="4" name="Rectangle 3"/>
          <p:cNvSpPr/>
          <p:nvPr/>
        </p:nvSpPr>
        <p:spPr>
          <a:xfrm>
            <a:off x="8572322" y="4665090"/>
            <a:ext cx="819455" cy="400110"/>
          </a:xfrm>
          <a:prstGeom prst="rect">
            <a:avLst/>
          </a:prstGeom>
        </p:spPr>
        <p:txBody>
          <a:bodyPr wrap="none">
            <a:spAutoFit/>
          </a:bodyPr>
          <a:lstStyle/>
          <a:p>
            <a:r>
              <a:rPr lang="en-GB" sz="2000" dirty="0" smtClean="0"/>
              <a:t>Vision</a:t>
            </a:r>
            <a:endParaRPr lang="en-GB" sz="2000" dirty="0"/>
          </a:p>
        </p:txBody>
      </p:sp>
      <p:sp>
        <p:nvSpPr>
          <p:cNvPr id="5" name="Rectangle 4"/>
          <p:cNvSpPr/>
          <p:nvPr/>
        </p:nvSpPr>
        <p:spPr>
          <a:xfrm>
            <a:off x="4756517" y="4711550"/>
            <a:ext cx="3061525" cy="1015663"/>
          </a:xfrm>
          <a:prstGeom prst="rect">
            <a:avLst/>
          </a:prstGeom>
        </p:spPr>
        <p:txBody>
          <a:bodyPr wrap="square">
            <a:spAutoFit/>
          </a:bodyPr>
          <a:lstStyle/>
          <a:p>
            <a:pPr lvl="0" algn="ctr"/>
            <a:r>
              <a:rPr lang="en-GB" sz="2000" dirty="0" smtClean="0"/>
              <a:t>Touch </a:t>
            </a:r>
          </a:p>
          <a:p>
            <a:pPr lvl="0" algn="ctr"/>
            <a:r>
              <a:rPr lang="en-GB" sz="2000" dirty="0" smtClean="0"/>
              <a:t>(</a:t>
            </a:r>
            <a:r>
              <a:rPr lang="en-GB" sz="2000" dirty="0"/>
              <a:t>protective </a:t>
            </a:r>
            <a:r>
              <a:rPr lang="en-GB" sz="2000" dirty="0" smtClean="0"/>
              <a:t>and </a:t>
            </a:r>
            <a:r>
              <a:rPr lang="en-GB" sz="2000" dirty="0"/>
              <a:t>discriminative)</a:t>
            </a:r>
          </a:p>
        </p:txBody>
      </p:sp>
      <p:sp>
        <p:nvSpPr>
          <p:cNvPr id="11" name="Rectangle 10"/>
          <p:cNvSpPr/>
          <p:nvPr/>
        </p:nvSpPr>
        <p:spPr>
          <a:xfrm>
            <a:off x="8793039" y="2583082"/>
            <a:ext cx="723211" cy="400110"/>
          </a:xfrm>
          <a:prstGeom prst="rect">
            <a:avLst/>
          </a:prstGeom>
        </p:spPr>
        <p:txBody>
          <a:bodyPr wrap="none">
            <a:spAutoFit/>
          </a:bodyPr>
          <a:lstStyle/>
          <a:p>
            <a:r>
              <a:rPr lang="en-GB" sz="2000" dirty="0" smtClean="0"/>
              <a:t>Taste</a:t>
            </a:r>
            <a:endParaRPr lang="en-GB" sz="2000" dirty="0"/>
          </a:p>
        </p:txBody>
      </p:sp>
      <p:sp>
        <p:nvSpPr>
          <p:cNvPr id="12" name="Rectangle 11"/>
          <p:cNvSpPr/>
          <p:nvPr/>
        </p:nvSpPr>
        <p:spPr>
          <a:xfrm>
            <a:off x="6900155" y="3734526"/>
            <a:ext cx="1107996" cy="369332"/>
          </a:xfrm>
          <a:prstGeom prst="rect">
            <a:avLst/>
          </a:prstGeom>
        </p:spPr>
        <p:txBody>
          <a:bodyPr wrap="none">
            <a:spAutoFit/>
          </a:bodyPr>
          <a:lstStyle/>
          <a:p>
            <a:r>
              <a:rPr lang="en-GB" dirty="0"/>
              <a:t>	</a:t>
            </a:r>
          </a:p>
        </p:txBody>
      </p:sp>
      <p:sp>
        <p:nvSpPr>
          <p:cNvPr id="13" name="Rectangle 12"/>
          <p:cNvSpPr/>
          <p:nvPr/>
        </p:nvSpPr>
        <p:spPr>
          <a:xfrm>
            <a:off x="3284715" y="4799811"/>
            <a:ext cx="1000595" cy="400110"/>
          </a:xfrm>
          <a:prstGeom prst="rect">
            <a:avLst/>
          </a:prstGeom>
        </p:spPr>
        <p:txBody>
          <a:bodyPr wrap="none">
            <a:spAutoFit/>
          </a:bodyPr>
          <a:lstStyle/>
          <a:p>
            <a:pPr lvl="0"/>
            <a:r>
              <a:rPr lang="en-GB" sz="2000" dirty="0" smtClean="0"/>
              <a:t>Hearing</a:t>
            </a:r>
            <a:endParaRPr lang="en-GB" sz="2000" dirty="0"/>
          </a:p>
        </p:txBody>
      </p:sp>
    </p:spTree>
    <p:extLst>
      <p:ext uri="{BB962C8B-B14F-4D97-AF65-F5344CB8AC3E}">
        <p14:creationId xmlns:p14="http://schemas.microsoft.com/office/powerpoint/2010/main" val="2956583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1743" y="2202288"/>
            <a:ext cx="2645012" cy="1692359"/>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198" b="37344"/>
          <a:stretch/>
        </p:blipFill>
        <p:spPr>
          <a:xfrm>
            <a:off x="6864004" y="2035955"/>
            <a:ext cx="2942767" cy="1858692"/>
          </a:xfrm>
          <a:prstGeom prst="rect">
            <a:avLst/>
          </a:prstGeom>
        </p:spPr>
      </p:pic>
      <p:sp>
        <p:nvSpPr>
          <p:cNvPr id="6" name="TextBox 5"/>
          <p:cNvSpPr txBox="1"/>
          <p:nvPr/>
        </p:nvSpPr>
        <p:spPr>
          <a:xfrm>
            <a:off x="1156447" y="1157299"/>
            <a:ext cx="9539774" cy="5016758"/>
          </a:xfrm>
          <a:prstGeom prst="rect">
            <a:avLst/>
          </a:prstGeom>
          <a:noFill/>
        </p:spPr>
        <p:txBody>
          <a:bodyPr wrap="square" rtlCol="0">
            <a:spAutoFit/>
          </a:bodyPr>
          <a:lstStyle/>
          <a:p>
            <a:r>
              <a:rPr lang="en-GB" sz="2000" dirty="0" smtClean="0"/>
              <a:t>There </a:t>
            </a:r>
            <a:r>
              <a:rPr lang="en-GB" sz="2000" dirty="0"/>
              <a:t>are 2 </a:t>
            </a:r>
            <a:r>
              <a:rPr lang="en-GB" sz="2000" dirty="0" smtClean="0"/>
              <a:t>more </a:t>
            </a:r>
            <a:r>
              <a:rPr lang="en-GB" sz="2000" dirty="0"/>
              <a:t>core sensory </a:t>
            </a:r>
            <a:r>
              <a:rPr lang="en-GB" sz="2000" dirty="0" smtClean="0"/>
              <a:t>systems:</a:t>
            </a:r>
            <a:endParaRPr lang="en-GB" sz="2000" dirty="0"/>
          </a:p>
          <a:p>
            <a:endParaRPr lang="en-GB" sz="2000" dirty="0"/>
          </a:p>
          <a:p>
            <a:endParaRPr lang="en-GB" sz="2000" dirty="0"/>
          </a:p>
          <a:p>
            <a:endParaRPr lang="en-GB" sz="2000" dirty="0"/>
          </a:p>
          <a:p>
            <a:endParaRPr lang="en-GB" sz="2000" dirty="0"/>
          </a:p>
          <a:p>
            <a:pPr lvl="0"/>
            <a:endParaRPr lang="en-GB" sz="2000" dirty="0" smtClean="0"/>
          </a:p>
          <a:p>
            <a:pPr lvl="0"/>
            <a:endParaRPr lang="en-GB" sz="2000" dirty="0"/>
          </a:p>
          <a:p>
            <a:pPr lvl="0"/>
            <a:endParaRPr lang="en-GB" sz="2000" b="1" dirty="0" smtClean="0"/>
          </a:p>
          <a:p>
            <a:pPr lvl="0"/>
            <a:endParaRPr lang="en-GB" sz="2000" b="1" dirty="0"/>
          </a:p>
          <a:p>
            <a:pPr lvl="0"/>
            <a:r>
              <a:rPr lang="en-GB" sz="2000" b="1" dirty="0" smtClean="0"/>
              <a:t>   Vestibular (Movement) 				 Proprioceptive (Body awareness)</a:t>
            </a:r>
          </a:p>
          <a:p>
            <a:endParaRPr lang="en-GB" sz="2000" dirty="0" smtClean="0"/>
          </a:p>
          <a:p>
            <a:pPr marL="342900" indent="-342900">
              <a:buFont typeface="Arial" panose="020B0604020202020204" pitchFamily="34" charset="0"/>
              <a:buChar char="•"/>
            </a:pPr>
            <a:r>
              <a:rPr lang="en-GB" sz="2000" dirty="0" smtClean="0"/>
              <a:t>These are core </a:t>
            </a:r>
            <a:r>
              <a:rPr lang="en-GB" sz="2000" dirty="0"/>
              <a:t>to </a:t>
            </a:r>
            <a:r>
              <a:rPr lang="en-GB" sz="2000" dirty="0" smtClean="0"/>
              <a:t>the development </a:t>
            </a:r>
            <a:r>
              <a:rPr lang="en-GB" sz="2000" dirty="0"/>
              <a:t>of body awareness, movement and tone. </a:t>
            </a:r>
            <a:endParaRPr lang="en-GB" sz="2000" dirty="0" smtClean="0"/>
          </a:p>
          <a:p>
            <a:pPr marL="342900" indent="-342900">
              <a:buFont typeface="Arial" panose="020B0604020202020204" pitchFamily="34" charset="0"/>
              <a:buChar char="•"/>
            </a:pPr>
            <a:r>
              <a:rPr lang="en-GB" sz="2000" dirty="0" smtClean="0"/>
              <a:t>They are based </a:t>
            </a:r>
            <a:r>
              <a:rPr lang="en-GB" sz="2000" dirty="0"/>
              <a:t>within the ears and muscles and joints of the </a:t>
            </a:r>
            <a:r>
              <a:rPr lang="en-GB" sz="2000" dirty="0" smtClean="0"/>
              <a:t>body.</a:t>
            </a:r>
          </a:p>
          <a:p>
            <a:pPr marL="342900" indent="-342900">
              <a:buFont typeface="Arial" panose="020B0604020202020204" pitchFamily="34" charset="0"/>
              <a:buChar char="•"/>
            </a:pPr>
            <a:r>
              <a:rPr lang="en-GB" sz="2000" dirty="0"/>
              <a:t>Sensation is </a:t>
            </a:r>
            <a:r>
              <a:rPr lang="en-GB" sz="2000" dirty="0" smtClean="0"/>
              <a:t>seen as food for the brain and allows us to lay down motor </a:t>
            </a:r>
            <a:r>
              <a:rPr lang="en-GB" sz="2000" dirty="0"/>
              <a:t>and emotional memory. </a:t>
            </a:r>
            <a:endParaRPr lang="en-GB" sz="2000" dirty="0" smtClean="0"/>
          </a:p>
          <a:p>
            <a:pPr marL="342900" indent="-342900">
              <a:buFont typeface="Arial" panose="020B0604020202020204" pitchFamily="34" charset="0"/>
              <a:buChar char="•"/>
            </a:pPr>
            <a:r>
              <a:rPr lang="en-GB" sz="2000" dirty="0" smtClean="0"/>
              <a:t>It also helps us be secure in our environment and bodies.</a:t>
            </a:r>
            <a:r>
              <a:rPr lang="en-GB" sz="2000" dirty="0"/>
              <a:t>	</a:t>
            </a:r>
          </a:p>
        </p:txBody>
      </p:sp>
      <p:sp>
        <p:nvSpPr>
          <p:cNvPr id="7" name="TextBox 6"/>
          <p:cNvSpPr txBox="1"/>
          <p:nvPr/>
        </p:nvSpPr>
        <p:spPr>
          <a:xfrm>
            <a:off x="619732" y="211481"/>
            <a:ext cx="9706695" cy="584775"/>
          </a:xfrm>
          <a:prstGeom prst="rect">
            <a:avLst/>
          </a:prstGeom>
          <a:noFill/>
        </p:spPr>
        <p:txBody>
          <a:bodyPr wrap="square" rtlCol="0">
            <a:spAutoFit/>
          </a:bodyPr>
          <a:lstStyle/>
          <a:p>
            <a:r>
              <a:rPr lang="en-GB" sz="3200" dirty="0"/>
              <a:t> </a:t>
            </a:r>
            <a:r>
              <a:rPr lang="en-GB" sz="3200" dirty="0" smtClean="0"/>
              <a:t>1. </a:t>
            </a:r>
            <a:r>
              <a:rPr lang="en-GB" sz="3200" b="1" dirty="0" smtClean="0"/>
              <a:t>What </a:t>
            </a:r>
            <a:r>
              <a:rPr lang="en-GB" sz="3200" b="1" dirty="0"/>
              <a:t>are the </a:t>
            </a:r>
            <a:r>
              <a:rPr lang="en-GB" sz="3200" b="1" dirty="0" smtClean="0"/>
              <a:t>Sensory </a:t>
            </a:r>
            <a:r>
              <a:rPr lang="en-GB" sz="3200" b="1" dirty="0"/>
              <a:t>S</a:t>
            </a:r>
            <a:r>
              <a:rPr lang="en-GB" sz="3200" b="1" dirty="0" smtClean="0"/>
              <a:t>ystems </a:t>
            </a:r>
            <a:r>
              <a:rPr lang="en-GB" sz="3200" b="1" dirty="0"/>
              <a:t>(bottom of pyramid</a:t>
            </a:r>
            <a:r>
              <a:rPr lang="en-GB" sz="3200" b="1" dirty="0" smtClean="0"/>
              <a:t>)?</a:t>
            </a:r>
            <a:endParaRPr lang="en-GB" sz="3200" dirty="0"/>
          </a:p>
        </p:txBody>
      </p:sp>
    </p:spTree>
    <p:extLst>
      <p:ext uri="{BB962C8B-B14F-4D97-AF65-F5344CB8AC3E}">
        <p14:creationId xmlns:p14="http://schemas.microsoft.com/office/powerpoint/2010/main" val="1730921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329455"/>
            <a:ext cx="8269941" cy="584775"/>
          </a:xfrm>
          <a:prstGeom prst="rect">
            <a:avLst/>
          </a:prstGeom>
          <a:noFill/>
        </p:spPr>
        <p:txBody>
          <a:bodyPr wrap="square" rtlCol="0">
            <a:spAutoFit/>
          </a:bodyPr>
          <a:lstStyle/>
          <a:p>
            <a:pPr algn="ctr"/>
            <a:r>
              <a:rPr lang="en-GB" sz="3200" b="1" dirty="0" smtClean="0"/>
              <a:t>2. What </a:t>
            </a:r>
            <a:r>
              <a:rPr lang="en-GB" sz="3200" b="1" dirty="0"/>
              <a:t>is Sensory Motor Development?</a:t>
            </a:r>
            <a:endParaRPr lang="en-GB" sz="3200" dirty="0"/>
          </a:p>
        </p:txBody>
      </p:sp>
      <p:sp>
        <p:nvSpPr>
          <p:cNvPr id="4" name="TextBox 3"/>
          <p:cNvSpPr txBox="1"/>
          <p:nvPr/>
        </p:nvSpPr>
        <p:spPr>
          <a:xfrm>
            <a:off x="457199" y="1702946"/>
            <a:ext cx="9022977" cy="4031873"/>
          </a:xfrm>
          <a:prstGeom prst="rect">
            <a:avLst/>
          </a:prstGeom>
          <a:noFill/>
        </p:spPr>
        <p:txBody>
          <a:bodyPr wrap="square" rtlCol="0">
            <a:spAutoFit/>
          </a:bodyPr>
          <a:lstStyle/>
          <a:p>
            <a:r>
              <a:rPr lang="en-GB" sz="2000" dirty="0"/>
              <a:t>From </a:t>
            </a:r>
            <a:r>
              <a:rPr lang="en-GB" sz="2000" dirty="0" smtClean="0"/>
              <a:t>being able to process information that comes from our sensory systems,  sensory motor development occurs. This includes the ability to: </a:t>
            </a:r>
          </a:p>
          <a:p>
            <a:endParaRPr lang="en-GB" sz="2000" dirty="0" smtClean="0"/>
          </a:p>
          <a:p>
            <a:pPr marL="342900" indent="-342900">
              <a:buFont typeface="Arial" panose="020B0604020202020204" pitchFamily="34" charset="0"/>
              <a:buChar char="•"/>
            </a:pPr>
            <a:r>
              <a:rPr lang="en-GB" sz="2000" dirty="0"/>
              <a:t>M</a:t>
            </a:r>
            <a:r>
              <a:rPr lang="en-GB" sz="2000" dirty="0" smtClean="0"/>
              <a:t>aintain an “anti gravity” position </a:t>
            </a:r>
            <a:r>
              <a:rPr lang="en-GB" dirty="0" smtClean="0"/>
              <a:t>(e.g. raising an arm from your side to parallel with the floor)</a:t>
            </a:r>
          </a:p>
          <a:p>
            <a:pPr marL="342900" indent="-342900">
              <a:buFont typeface="Arial" panose="020B0604020202020204" pitchFamily="34" charset="0"/>
              <a:buChar char="•"/>
            </a:pPr>
            <a:r>
              <a:rPr lang="en-GB" sz="2000" dirty="0"/>
              <a:t>U</a:t>
            </a:r>
            <a:r>
              <a:rPr lang="en-GB" sz="2000" dirty="0" smtClean="0"/>
              <a:t>se </a:t>
            </a:r>
            <a:r>
              <a:rPr lang="en-GB" sz="2000" dirty="0"/>
              <a:t>both sides of the body in a coordinated </a:t>
            </a:r>
            <a:r>
              <a:rPr lang="en-GB" sz="2000" dirty="0" smtClean="0"/>
              <a:t>manner</a:t>
            </a:r>
          </a:p>
          <a:p>
            <a:pPr marL="342900" indent="-342900">
              <a:buFont typeface="Arial" panose="020B0604020202020204" pitchFamily="34" charset="0"/>
              <a:buChar char="•"/>
            </a:pPr>
            <a:r>
              <a:rPr lang="en-GB" sz="2000" dirty="0" smtClean="0"/>
              <a:t>Plan </a:t>
            </a:r>
            <a:r>
              <a:rPr lang="en-GB" sz="2000" dirty="0"/>
              <a:t>new movements and </a:t>
            </a:r>
            <a:r>
              <a:rPr lang="en-GB" sz="2000" dirty="0" smtClean="0"/>
              <a:t>know </a:t>
            </a:r>
            <a:r>
              <a:rPr lang="en-GB" sz="2000" dirty="0"/>
              <a:t>how to negotiate body movements in relation </a:t>
            </a:r>
            <a:r>
              <a:rPr lang="en-GB" sz="2000" dirty="0" smtClean="0"/>
              <a:t>to the environment. </a:t>
            </a:r>
            <a:r>
              <a:rPr lang="en-GB" sz="2000" dirty="0"/>
              <a:t>This supports generalisation of skills and motor </a:t>
            </a:r>
            <a:r>
              <a:rPr lang="en-GB" sz="2000" dirty="0" smtClean="0"/>
              <a:t>planning</a:t>
            </a:r>
            <a:endParaRPr lang="en-GB" sz="2000" dirty="0"/>
          </a:p>
          <a:p>
            <a:pPr marL="285750" indent="-285750">
              <a:buFont typeface="Arial" panose="020B0604020202020204" pitchFamily="34" charset="0"/>
              <a:buChar char="•"/>
            </a:pPr>
            <a:r>
              <a:rPr lang="en-GB" sz="2000" dirty="0"/>
              <a:t>H</a:t>
            </a:r>
            <a:r>
              <a:rPr lang="en-GB" sz="2000" dirty="0" smtClean="0"/>
              <a:t>ave </a:t>
            </a:r>
            <a:r>
              <a:rPr lang="en-GB" sz="2000" dirty="0"/>
              <a:t>an understanding of our inner body map  or our body </a:t>
            </a:r>
            <a:r>
              <a:rPr lang="en-GB" sz="2000" dirty="0" smtClean="0"/>
              <a:t>scheme</a:t>
            </a:r>
            <a:r>
              <a:rPr lang="en-GB" dirty="0" smtClean="0"/>
              <a:t> (e.g. Understanding where your body is in space or what position it is holding at the time)</a:t>
            </a:r>
            <a:endParaRPr lang="en-GB" dirty="0"/>
          </a:p>
          <a:p>
            <a:pPr marL="285750" indent="-285750">
              <a:buFont typeface="Arial" panose="020B0604020202020204" pitchFamily="34" charset="0"/>
              <a:buChar char="•"/>
            </a:pPr>
            <a:r>
              <a:rPr lang="en-GB" sz="2000" dirty="0"/>
              <a:t>I</a:t>
            </a:r>
            <a:r>
              <a:rPr lang="en-GB" sz="2000" dirty="0" smtClean="0"/>
              <a:t>nhibit </a:t>
            </a:r>
            <a:r>
              <a:rPr lang="en-GB" sz="2000" dirty="0"/>
              <a:t>reflexes </a:t>
            </a:r>
          </a:p>
          <a:p>
            <a:pPr marL="285750" indent="-285750">
              <a:buFont typeface="Arial" panose="020B0604020202020204" pitchFamily="34" charset="0"/>
              <a:buChar char="•"/>
            </a:pPr>
            <a:r>
              <a:rPr lang="en-GB" sz="2000" dirty="0" smtClean="0"/>
              <a:t>Be </a:t>
            </a:r>
            <a:r>
              <a:rPr lang="en-GB" sz="2000" dirty="0"/>
              <a:t>able to filter out </a:t>
            </a:r>
            <a:r>
              <a:rPr lang="en-GB" sz="2000" dirty="0" smtClean="0"/>
              <a:t>irrelevant or unnecessary </a:t>
            </a:r>
            <a:r>
              <a:rPr lang="en-GB" sz="2000" dirty="0"/>
              <a:t>sensory information  </a:t>
            </a:r>
          </a:p>
          <a:p>
            <a:pPr marL="285750" indent="-285750">
              <a:buFont typeface="Arial" panose="020B0604020202020204" pitchFamily="34" charset="0"/>
              <a:buChar char="•"/>
            </a:pPr>
            <a:r>
              <a:rPr lang="en-GB" sz="2000" dirty="0"/>
              <a:t>D</a:t>
            </a:r>
            <a:r>
              <a:rPr lang="en-GB" sz="2000" dirty="0" smtClean="0"/>
              <a:t>evelop </a:t>
            </a:r>
            <a:r>
              <a:rPr lang="en-GB" sz="2000" dirty="0"/>
              <a:t>hand, eye and foot </a:t>
            </a:r>
            <a:r>
              <a:rPr lang="en-GB" sz="2000" dirty="0" smtClean="0"/>
              <a:t>dominance</a:t>
            </a:r>
            <a:endParaRPr lang="en-GB"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5028" y="1437620"/>
            <a:ext cx="2205919" cy="2205919"/>
          </a:xfrm>
          <a:prstGeom prst="rect">
            <a:avLst/>
          </a:prstGeom>
        </p:spPr>
      </p:pic>
    </p:spTree>
    <p:extLst>
      <p:ext uri="{BB962C8B-B14F-4D97-AF65-F5344CB8AC3E}">
        <p14:creationId xmlns:p14="http://schemas.microsoft.com/office/powerpoint/2010/main" val="374871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900</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Why is Movement Essential to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to move to learn?</dc:title>
  <dc:creator>jdilworth.998</dc:creator>
  <cp:lastModifiedBy>Adam Gordon</cp:lastModifiedBy>
  <cp:revision>49</cp:revision>
  <dcterms:created xsi:type="dcterms:W3CDTF">2015-12-23T18:20:01Z</dcterms:created>
  <dcterms:modified xsi:type="dcterms:W3CDTF">2019-03-08T09:08:40Z</dcterms:modified>
</cp:coreProperties>
</file>